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4"/>
  </p:notesMasterIdLst>
  <p:sldIdLst>
    <p:sldId id="260" r:id="rId3"/>
    <p:sldId id="266" r:id="rId4"/>
    <p:sldId id="294" r:id="rId5"/>
    <p:sldId id="354" r:id="rId6"/>
    <p:sldId id="299" r:id="rId7"/>
    <p:sldId id="300" r:id="rId8"/>
    <p:sldId id="293" r:id="rId9"/>
    <p:sldId id="349" r:id="rId10"/>
    <p:sldId id="308" r:id="rId11"/>
    <p:sldId id="309" r:id="rId12"/>
    <p:sldId id="348" r:id="rId13"/>
    <p:sldId id="305" r:id="rId14"/>
    <p:sldId id="313" r:id="rId15"/>
    <p:sldId id="350" r:id="rId16"/>
    <p:sldId id="315" r:id="rId17"/>
    <p:sldId id="316" r:id="rId18"/>
    <p:sldId id="317" r:id="rId19"/>
    <p:sldId id="351" r:id="rId20"/>
    <p:sldId id="318" r:id="rId21"/>
    <p:sldId id="319" r:id="rId22"/>
    <p:sldId id="291" r:id="rId23"/>
    <p:sldId id="352" r:id="rId24"/>
    <p:sldId id="335" r:id="rId25"/>
    <p:sldId id="343" r:id="rId26"/>
    <p:sldId id="336" r:id="rId27"/>
    <p:sldId id="337" r:id="rId28"/>
    <p:sldId id="339" r:id="rId29"/>
    <p:sldId id="347" r:id="rId30"/>
    <p:sldId id="344" r:id="rId31"/>
    <p:sldId id="292" r:id="rId32"/>
    <p:sldId id="320" r:id="rId33"/>
    <p:sldId id="334" r:id="rId34"/>
    <p:sldId id="321" r:id="rId35"/>
    <p:sldId id="327" r:id="rId36"/>
    <p:sldId id="325" r:id="rId37"/>
    <p:sldId id="345" r:id="rId38"/>
    <p:sldId id="295" r:id="rId39"/>
    <p:sldId id="355" r:id="rId40"/>
    <p:sldId id="341" r:id="rId41"/>
    <p:sldId id="342" r:id="rId42"/>
    <p:sldId id="288" r:id="rId43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ior" initials="J" lastIdx="5" clrIdx="0">
    <p:extLst>
      <p:ext uri="{19B8F6BF-5375-455C-9EA6-DF929625EA0E}">
        <p15:presenceInfo xmlns:p15="http://schemas.microsoft.com/office/powerpoint/2012/main" userId="Juni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33E"/>
    <a:srgbClr val="FF9900"/>
    <a:srgbClr val="ED7D31"/>
    <a:srgbClr val="F09E67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6" autoAdjust="0"/>
    <p:restoredTop sz="94700" autoAdjust="0"/>
  </p:normalViewPr>
  <p:slideViewPr>
    <p:cSldViewPr snapToGrid="0" showGuides="1">
      <p:cViewPr varScale="1">
        <p:scale>
          <a:sx n="46" d="100"/>
          <a:sy n="46" d="100"/>
        </p:scale>
        <p:origin x="1188" y="60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31001884118891587"/>
          <c:y val="6.1084470404355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8948854767724373E-2"/>
          <c:y val="0.14664405377357134"/>
          <c:w val="0.85827281144213019"/>
          <c:h val="0.71484769189772435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3216240"/>
        <c:axId val="233216632"/>
      </c:scatterChart>
      <c:valAx>
        <c:axId val="23321624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3216632"/>
        <c:crosses val="autoZero"/>
        <c:crossBetween val="midCat"/>
      </c:valAx>
      <c:valAx>
        <c:axId val="233216632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3216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43240866620526008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455536"/>
        <c:axId val="168458672"/>
      </c:scatterChart>
      <c:valAx>
        <c:axId val="16845553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458672"/>
        <c:crosses val="autoZero"/>
        <c:crossBetween val="midCat"/>
        <c:minorUnit val="0.25"/>
      </c:valAx>
      <c:valAx>
        <c:axId val="168458672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455536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090328"/>
        <c:axId val="169103000"/>
      </c:scatterChart>
      <c:valAx>
        <c:axId val="16909032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103000"/>
        <c:crosses val="autoZero"/>
        <c:crossBetween val="midCat"/>
      </c:valAx>
      <c:valAx>
        <c:axId val="169103000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090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000" b="1" i="0" u="none" strike="noStrike" kern="1200" spc="0" baseline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pPr>
            <a:r>
              <a:rPr lang="zh-CN" altLang="en-US" sz="1600" dirty="0"/>
              <a:t>温度</a:t>
            </a:r>
            <a:r>
              <a:rPr lang="en-US" altLang="zh-CN" sz="1600" dirty="0"/>
              <a:t>-</a:t>
            </a:r>
            <a:r>
              <a:rPr lang="zh-CN" altLang="en-US" sz="1600" dirty="0"/>
              <a:t>频率曲线</a:t>
            </a:r>
          </a:p>
        </c:rich>
      </c:tx>
      <c:layout>
        <c:manualLayout>
          <c:xMode val="edge"/>
          <c:yMode val="edge"/>
          <c:x val="0.3752052107019978"/>
          <c:y val="3.70371249328091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061299644695237"/>
          <c:y val="0.16317017285099122"/>
          <c:w val="0.82873552729882838"/>
          <c:h val="0.6461609565837515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059776"/>
        <c:axId val="235060168"/>
      </c:scatterChart>
      <c:valAx>
        <c:axId val="235059776"/>
        <c:scaling>
          <c:orientation val="minMax"/>
          <c:max val="60"/>
          <c:min val="-3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6372784397745986"/>
              <c:y val="0.898951229844235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5060168"/>
        <c:crosses val="autoZero"/>
        <c:crossBetween val="midCat"/>
      </c:valAx>
      <c:valAx>
        <c:axId val="235060168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bg1">
                  <a:lumMod val="85000"/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1.4942185643966722E-2"/>
              <c:y val="0.34609682123621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5059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C3420-E635-4851-B25E-E67B022056C9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31822-4313-4BDB-A959-A213348B0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0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0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4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2705-066F-4BC3-914A-7F2D1CF0BC16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DAE2-1200-4103-AE9F-6A843AFCE2C1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26BC-F846-45F4-8E34-0BF23D1FF436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4FA8-D8B3-4DA1-8D1F-1537B6A876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D9B-2830-40FE-8ACB-0956C725976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7276-5651-4FCE-B504-9C7563884633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856-A14D-4A72-9346-4D12F2EA3B2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C49A2-1E5C-479E-A5B5-73ED3B18D51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8415-481F-46C5-9D8B-EEB59A41CA9D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5CE8-576F-4726-AF0B-A2A07E3662D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1424-D29D-4ED8-821E-D445DC616DA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65231-AA1A-4A68-9E86-6F58CA13DB4A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C5B9-F014-45CC-A735-1BE192AEE37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8B18-73A0-49A3-B065-E9E8637ACAA9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99B6C-EC69-4C74-9D76-C00414BFF7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1888-7C48-4894-AA8E-9D536B335B4D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B47D-43D7-4C27-AD7A-92C0A36D5B78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DBF6-E9E3-45DB-AD28-CCE828994168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10B0-A889-45E4-B26F-7737DE95C6DE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0F7D4-87D6-4071-9D6E-A96DBFDCEBFC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A4DC-170B-4607-A05F-A3166F121C34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B1899-6AF9-4722-BA4A-8EE655226F93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F3692-56FF-4F11-B196-FAFD7AA19256}" type="datetime1">
              <a:rPr lang="zh-HK" altLang="en-US" smtClean="0"/>
              <a:t>19/5/2017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7B62-2A49-4815-9599-F24F7FF8C7BE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19/5/2017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png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1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0"/>
    </mc:Choice>
    <mc:Fallback>
      <p:transition spd="slow" advTm="60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832837570"/>
              </p:ext>
            </p:extLst>
          </p:nvPr>
        </p:nvGraphicFramePr>
        <p:xfrm>
          <a:off x="1409608" y="2231215"/>
          <a:ext cx="6563603" cy="3204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49" y="1155443"/>
            <a:ext cx="1927756" cy="14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 advTm="22791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0194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如何测量频率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184677"/>
      </p:ext>
    </p:extLst>
  </p:cSld>
  <p:clrMapOvr>
    <a:masterClrMapping/>
  </p:clrMapOvr>
  <p:transition advTm="4637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96871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53021" y="4491289"/>
            <a:ext cx="607677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（恒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43" y="1349954"/>
            <a:ext cx="6147331" cy="25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 advTm="9912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 advTm="481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8774"/>
      </p:ext>
    </p:extLst>
  </p:cSld>
  <p:clrMapOvr>
    <a:masterClrMapping/>
  </p:clrMapOvr>
  <p:transition advTm="3306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289" y="1844650"/>
            <a:ext cx="5609230" cy="312689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5" name="文本框 44"/>
          <p:cNvSpPr txBox="1"/>
          <p:nvPr/>
        </p:nvSpPr>
        <p:spPr>
          <a:xfrm>
            <a:off x="3881566" y="5081120"/>
            <a:ext cx="153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机械结构图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 advTm="9601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219493"/>
              </p:ext>
            </p:extLst>
          </p:nvPr>
        </p:nvGraphicFramePr>
        <p:xfrm>
          <a:off x="1614591" y="1278762"/>
          <a:ext cx="6089200" cy="42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591" y="1278762"/>
                        <a:ext cx="6089200" cy="42717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28151" y="5584269"/>
            <a:ext cx="204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电路框架图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 advTm="33245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707937"/>
              </p:ext>
            </p:extLst>
          </p:nvPr>
        </p:nvGraphicFramePr>
        <p:xfrm>
          <a:off x="1222172" y="1363163"/>
          <a:ext cx="3761896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172" y="1363163"/>
                        <a:ext cx="3761896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432454" y="2397966"/>
                <a:ext cx="2660937" cy="189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454" y="2397966"/>
                <a:ext cx="2660937" cy="1895519"/>
              </a:xfrm>
              <a:prstGeom prst="rect">
                <a:avLst/>
              </a:prstGeom>
              <a:blipFill rotWithShape="0">
                <a:blip r:embed="rId5"/>
                <a:stretch>
                  <a:fillRect l="-1144" r="-1144" b="-3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82512" y="5733940"/>
            <a:ext cx="184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两次频率扫描法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 advTm="61023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4718" y="155313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如何识别路面状态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49470006"/>
      </p:ext>
    </p:extLst>
  </p:cSld>
  <p:clrMapOvr>
    <a:masterClrMapping/>
  </p:clrMapOvr>
  <p:transition advTm="3258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28" y="1822206"/>
            <a:ext cx="3512342" cy="30079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36139" y="4949249"/>
            <a:ext cx="232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路面状态转换关系图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864851" y="2347995"/>
                <a:ext cx="179614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稳定状态：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结冰状态：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&gt;0</m:t>
                    </m:r>
                  </m:oMath>
                </a14:m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融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冰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&lt;0</m:t>
                    </m:r>
                  </m:oMath>
                </a14:m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51" y="2347995"/>
                <a:ext cx="1796143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695"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 advTm="21596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422484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5" y="35143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8507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080588"/>
              </p:ext>
            </p:extLst>
          </p:nvPr>
        </p:nvGraphicFramePr>
        <p:xfrm>
          <a:off x="691969" y="1208758"/>
          <a:ext cx="4451124" cy="244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208758"/>
                        <a:ext cx="4451124" cy="244953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10" y="3065172"/>
            <a:ext cx="4372130" cy="260527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49783" y="3781857"/>
            <a:ext cx="232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系统原理框架图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08762" y="5729442"/>
            <a:ext cx="255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传感器与转发站实物图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 advTm="7563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 advTm="2545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96420"/>
      </p:ext>
    </p:extLst>
  </p:cSld>
  <p:clrMapOvr>
    <a:masterClrMapping/>
  </p:clrMapOvr>
  <p:transition advTm="438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817251"/>
              </p:ext>
            </p:extLst>
          </p:nvPr>
        </p:nvGraphicFramePr>
        <p:xfrm>
          <a:off x="1334474" y="1211580"/>
          <a:ext cx="6636197" cy="308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0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4474" y="1211580"/>
                        <a:ext cx="6636197" cy="308896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3036469" y="4417359"/>
            <a:ext cx="34214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数码显微镜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 advTm="24514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图表 3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xdr="http://schemas.openxmlformats.org/drawingml/2006/spreadsheetDrawing" xmlns="" xmlns:w="http://schemas.openxmlformats.org/wordprocessingml/2006/main" xmlns:w10="urn:schemas-microsoft-com:office:word" xmlns:v="urn:schemas-microsoft-com:vml" xmlns:o="urn:schemas-microsoft-com:office:office" xmlns:lc="http://schemas.openxmlformats.org/drawingml/2006/locked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629354"/>
              </p:ext>
            </p:extLst>
          </p:nvPr>
        </p:nvGraphicFramePr>
        <p:xfrm>
          <a:off x="1114555" y="1318424"/>
          <a:ext cx="5056573" cy="2313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4255327629"/>
              </p:ext>
            </p:extLst>
          </p:nvPr>
        </p:nvGraphicFramePr>
        <p:xfrm>
          <a:off x="1114556" y="3632622"/>
          <a:ext cx="5056572" cy="2341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矩形 16"/>
          <p:cNvSpPr/>
          <p:nvPr/>
        </p:nvSpPr>
        <p:spPr>
          <a:xfrm>
            <a:off x="6395968" y="2018968"/>
            <a:ext cx="1796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频率随积冰厚度增大而增大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95968" y="4407574"/>
            <a:ext cx="1796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频率随积水厚度增大而减小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 advTm="13863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lc="http://schemas.openxmlformats.org/drawingml/2006/lockedCanvas" xmlns:wpc="http://schemas.microsoft.com/office/word/2010/wordprocessingCanvas" xmlns:mc="http://schemas.openxmlformats.org/markup-compatibility/2006" xmlns:m="http://schemas.openxmlformats.org/officeDocument/2006/math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o="urn:schemas-microsoft-com:office:office" xmlns:v="urn:schemas-microsoft-com:vml" xmlns:w10="urn:schemas-microsoft-com:office:word" xmlns:w="http://schemas.openxmlformats.org/wordprocessingml/2006/main" xmlns:w16se="http://schemas.microsoft.com/office/word/2015/wordml/symex" xmlns:a16="http://schemas.microsoft.com/office/drawing/2014/main" xmlns:wp14="http://schemas.microsoft.com/office/word/2010/wordprocessingDrawing" xmlns:wp="http://schemas.openxmlformats.org/drawingml/2006/wordprocessingDrawing" xmlns:arto="http://schemas.microsoft.com/office/word/2006/arto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091337"/>
              </p:ext>
            </p:extLst>
          </p:nvPr>
        </p:nvGraphicFramePr>
        <p:xfrm>
          <a:off x="1282207" y="1594098"/>
          <a:ext cx="4909588" cy="337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72740" y="2106053"/>
            <a:ext cx="1839444" cy="2264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-30~60℃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温差，频率变化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100Hz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远小于积冰和积水的变化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范围，仅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10152" y="4960342"/>
            <a:ext cx="156966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温度特性曲线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 advTm="19989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02" y="1563703"/>
            <a:ext cx="3686151" cy="3865398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8" y="1563703"/>
            <a:ext cx="3686151" cy="3876218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285569" y="1162262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32420" y="5439921"/>
            <a:ext cx="129205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14817" y="5439921"/>
            <a:ext cx="12958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 advTm="7887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6" y="1692954"/>
            <a:ext cx="5783590" cy="3357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22919" y="5193691"/>
            <a:ext cx="164242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模拟车辆碾压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 advTm="14635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56" y="1744306"/>
            <a:ext cx="6977950" cy="3117246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85824" y="5040029"/>
            <a:ext cx="21166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砂石、稀泥测试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465102"/>
      </p:ext>
    </p:extLst>
  </p:cSld>
  <p:clrMapOvr>
    <a:masterClrMapping/>
  </p:clrMapOvr>
  <p:transition advTm="1133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09" y="1828799"/>
            <a:ext cx="5615615" cy="2827424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93633" y="4734172"/>
            <a:ext cx="20313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挪威实际路面测试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 advTm="33108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753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 advTm="325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 advTm="1666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1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2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49291" y="3249614"/>
            <a:ext cx="11739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有线方式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75942" y="6007799"/>
            <a:ext cx="117396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无线方式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 advTm="4270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84" y="2002972"/>
            <a:ext cx="1885468" cy="2513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98" y="2002971"/>
            <a:ext cx="3721149" cy="2513957"/>
          </a:xfrm>
          <a:prstGeom prst="rect">
            <a:avLst/>
          </a:prstGeom>
        </p:spPr>
      </p:pic>
      <p:sp>
        <p:nvSpPr>
          <p:cNvPr id="7" name="左右箭头 6"/>
          <p:cNvSpPr/>
          <p:nvPr/>
        </p:nvSpPr>
        <p:spPr>
          <a:xfrm>
            <a:off x="3196199" y="2760617"/>
            <a:ext cx="1216152" cy="634315"/>
          </a:xfrm>
          <a:prstGeom prst="leftRigh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07750" y="289061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ZigBee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80693" y="4516928"/>
            <a:ext cx="953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61837" y="4499424"/>
            <a:ext cx="10140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转发站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 advTm="5397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61729" y="418137"/>
            <a:ext cx="170162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25" y="1729321"/>
            <a:ext cx="5904412" cy="357530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18" name="矩形 17"/>
          <p:cNvSpPr/>
          <p:nvPr/>
        </p:nvSpPr>
        <p:spPr>
          <a:xfrm>
            <a:off x="3331803" y="5322657"/>
            <a:ext cx="329699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云端服务器连接转发站与用户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 advTm="12944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71121" y="420624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10143" y="2280343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10143" y="4116635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10143" y="1836816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26120" y="3512163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1" y="2167384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 advTm="2244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364956" y="396964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1592338"/>
            <a:ext cx="5855274" cy="3023940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719618" y="4987261"/>
            <a:ext cx="5855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保证低功耗（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 advTm="7798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 advTm="634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188630"/>
      </p:ext>
    </p:extLst>
  </p:cSld>
  <p:clrMapOvr>
    <a:masterClrMapping/>
  </p:clrMapOvr>
  <p:transition advTm="3573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17710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 advTm="5931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5126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7760"/>
      </p:ext>
    </p:extLst>
  </p:cSld>
  <p:clrMapOvr>
    <a:masterClrMapping/>
  </p:clrMapOvr>
  <p:transition advTm="337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3875" y="1563912"/>
            <a:ext cx="444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等），拓宽传感器量程和高干扰能力。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82343" y="3211209"/>
            <a:ext cx="3611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添加新的测量手段，为传感器提供跟多的参数信息。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18701" y="5074661"/>
            <a:ext cx="5002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，为防除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冰提供数据。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03479" y="1510258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22283" y="3167307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403479" y="4824356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419382" y="2246518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54180" y="3626708"/>
            <a:ext cx="1460500" cy="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419382" y="4524299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/>
          <a:srcRect l="48604"/>
          <a:stretch/>
        </p:blipFill>
        <p:spPr>
          <a:xfrm>
            <a:off x="-9520" y="2070777"/>
            <a:ext cx="1484985" cy="28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 advTm="2653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 advTm="1768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1471" y="41018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76" y="2690949"/>
            <a:ext cx="4650509" cy="299191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17" y="2701813"/>
            <a:ext cx="4669446" cy="3004094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96" y="2727211"/>
            <a:ext cx="4669445" cy="297180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6" name="椭圆 35"/>
          <p:cNvSpPr/>
          <p:nvPr/>
        </p:nvSpPr>
        <p:spPr>
          <a:xfrm>
            <a:off x="2792114" y="3348029"/>
            <a:ext cx="4014651" cy="1558851"/>
          </a:xfrm>
          <a:prstGeom prst="ellipse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路面状态传感器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92564" y="576210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结冰路面易引发交通事故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92564" y="5765896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31803" y="5773624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国家相关政策要求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2760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33333E-6 L -0.30833 -0.358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00191 -0.358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85185E-6 L 0.31615 -0.3583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99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8" grpId="1"/>
      <p:bldP spid="39" grpId="0"/>
      <p:bldP spid="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10185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" name="图片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9" y="2499425"/>
            <a:ext cx="4481051" cy="2535977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126" y="2537431"/>
            <a:ext cx="4524568" cy="2535977"/>
          </a:xfrm>
          <a:prstGeom prst="rect">
            <a:avLst/>
          </a:prstGeom>
        </p:spPr>
      </p:pic>
      <p:pic>
        <p:nvPicPr>
          <p:cNvPr id="20" name="图片 19" descr="https://www.lufft.com/typo3temp/_processed_/csm_8900_U0x_product-picture_irs31pro-passive-intelligent-road-sensor-lufft_10_459399be06.jpg?149096793006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89" y="2622243"/>
            <a:ext cx="4416511" cy="248917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21" name="图片 2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19895" y="2690949"/>
            <a:ext cx="4472261" cy="2539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6" name="椭圆 5"/>
          <p:cNvSpPr/>
          <p:nvPr/>
        </p:nvSpPr>
        <p:spPr>
          <a:xfrm>
            <a:off x="2865119" y="3087402"/>
            <a:ext cx="4014651" cy="1558851"/>
          </a:xfrm>
          <a:prstGeom prst="ellipse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谐振频率测量法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9964">
            <a:off x="185189" y="1216437"/>
            <a:ext cx="271451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矩形 39"/>
          <p:cNvSpPr/>
          <p:nvPr/>
        </p:nvSpPr>
        <p:spPr bwMode="auto">
          <a:xfrm rot="20980013">
            <a:off x="254764" y="1262623"/>
            <a:ext cx="2625376" cy="64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  <a:defRPr/>
            </a:pPr>
            <a:r>
              <a:rPr lang="en-US" altLang="zh-CN" sz="3600" b="1" dirty="0" smtClean="0">
                <a:ln w="10541" cmpd="sng">
                  <a:solidFill>
                    <a:srgbClr val="84CDE4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</a:t>
            </a:r>
            <a:endParaRPr lang="zh-CN" altLang="en-US" sz="3600" b="1" dirty="0">
              <a:ln w="10541" cmpd="sng">
                <a:solidFill>
                  <a:srgbClr val="84CDE4">
                    <a:shade val="88000"/>
                    <a:satMod val="110000"/>
                  </a:srgbClr>
                </a:solidFill>
                <a:prstDash val="solid"/>
              </a:ln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31803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反射光强测量法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31803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偏振光测量法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303285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电容测量法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01978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3864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8.88889E-6 L -0.35486 -0.322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43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48 L -0.35312 -0.316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08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255 L -0.35451 -0.3136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-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4.44444E-6 L -0.35574 -0.31713 " pathEditMode="fixed" rAng="0" ptsTypes="AA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5" y="-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 advTm="479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01970"/>
      </p:ext>
    </p:extLst>
  </p:cSld>
  <p:clrMapOvr>
    <a:masterClrMapping/>
  </p:clrMapOvr>
  <p:transition advTm="5079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5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8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6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 advTm="48727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9.3|7.8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0.1|3.7|2.9|1.5|2.8|2.9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5796</TotalTime>
  <Words>1070</Words>
  <Application>Microsoft Office PowerPoint</Application>
  <PresentationFormat>全屏显示(4:3)</PresentationFormat>
  <Paragraphs>338</Paragraphs>
  <Slides>41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新細明體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411</cp:revision>
  <dcterms:created xsi:type="dcterms:W3CDTF">2015-02-19T23:46:49Z</dcterms:created>
  <dcterms:modified xsi:type="dcterms:W3CDTF">2017-05-19T07:03:18Z</dcterms:modified>
</cp:coreProperties>
</file>